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3" r:id="rId20"/>
    <p:sldId id="284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0D22D-D7C2-4BC1-B25F-7D1B9BD8F50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B1E6D-A673-43A0-BEA7-28615572A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B1E6D-A673-43A0-BEA7-28615572A34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D3252-15F8-4890-9C90-502D7EABEE6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2D6C-B860-4C17-970E-5583C89FC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3" Type="http://schemas.openxmlformats.org/officeDocument/2006/relationships/image" Target="../media/image2.jpeg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0.xml"/><Relationship Id="rId5" Type="http://schemas.openxmlformats.org/officeDocument/2006/relationships/slide" Target="slide7.xml"/><Relationship Id="rId15" Type="http://schemas.openxmlformats.org/officeDocument/2006/relationships/slide" Target="slide13.xml"/><Relationship Id="rId10" Type="http://schemas.openxmlformats.org/officeDocument/2006/relationships/slide" Target="slide4.xml"/><Relationship Id="rId19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6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42844" y="221455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вопросы темы исчерпаны или  Вы выбираете данную тему, щёлкните по прямоугольнику</a:t>
            </a:r>
            <a:endParaRPr lang="ru-RU" dirty="0"/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ИСТОРИЯ ФУТБОЛА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72518" cy="30003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Санкт-Петербурге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есть много скульптурных изображений львов, перекатывающих лапами огромные каменные или чугунные шары. В 60-е годы прошлого века в народе все их называли памятниками одному человеку. Какому?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5286388"/>
            <a:ext cx="2661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Льву Яшину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называется парфюмерия из плохого судьи?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5429264"/>
            <a:ext cx="207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Мыло</a:t>
            </a:r>
            <a:endParaRPr lang="ru-RU" sz="48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01080" cy="20113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традиции, футболистов «Спартака» зовут «красно-белыми», динамовцев – «сине-белыми». А вот они- «черно-белые». Кто они?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5357826"/>
            <a:ext cx="5937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Футболисты «Торпедо» </a:t>
            </a:r>
            <a:endParaRPr lang="ru-RU" sz="36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Назовите первый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футбольный стадион в Москве?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5589240"/>
            <a:ext cx="2967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«Локомотив»</a:t>
            </a:r>
            <a:endParaRPr lang="ru-RU" sz="3600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br>
              <a:rPr lang="ru-RU" dirty="0" smtClean="0"/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Сколько шагов с мячом в руках разрешается делать вратарю?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517232"/>
            <a:ext cx="3853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 четырех</a:t>
            </a:r>
            <a:endParaRPr lang="ru-RU" sz="36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8104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Впервые они появились на майках футболистов 29 апреля 1933 г. Играли «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Эвертон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и «Манчестер Сити». 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чем речь?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537321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номерах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87624" y="692696"/>
            <a:ext cx="7128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Английский «держатель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это…кто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 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157192"/>
            <a:ext cx="4241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Голкипер – вратарь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622023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 английским словом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называют в футболе опорного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полузащитника?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373216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Плеймейкер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404665"/>
            <a:ext cx="85066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называется дополнительный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тайм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 футбольном матче?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5589240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Овертайм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Футбольные</a:t>
            </a:r>
            <a:r>
              <a:rPr lang="ru-RU" dirty="0" smtClean="0"/>
              <a:t> фанаты сразу же скажут, как по-английски будет «наказание», «штраф». Так как же?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71480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Футбольные фанаты сразу же скажут, как по-английски будет «наказание», «штраф». Так как же? 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5157192"/>
            <a:ext cx="4147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Пенальти – 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penalty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66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03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14612" y="1500174"/>
            <a:ext cx="3714776" cy="3714776"/>
          </a:xfrm>
          <a:prstGeom prst="ellipse">
            <a:avLst/>
          </a:prstGeom>
          <a:noFill/>
          <a:ln w="6032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2786050" y="1542950"/>
            <a:ext cx="3672000" cy="3672000"/>
            <a:chOff x="2786050" y="1500174"/>
            <a:chExt cx="3672000" cy="3672000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" name="Выноска с четырьмя стрелками 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" name="Равнобедренный треугольник 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Овал 10">
            <a:hlinkClick r:id="rId4" action="ppaction://hlinksldjump"/>
          </p:cNvPr>
          <p:cNvSpPr/>
          <p:nvPr/>
        </p:nvSpPr>
        <p:spPr>
          <a:xfrm>
            <a:off x="4286248" y="857232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hlinkClick r:id="rId5" action="ppaction://hlinksldjump"/>
          </p:cNvPr>
          <p:cNvSpPr/>
          <p:nvPr/>
        </p:nvSpPr>
        <p:spPr>
          <a:xfrm>
            <a:off x="4357686" y="5214950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hlinkClick r:id="rId6" action="ppaction://hlinksldjump"/>
          </p:cNvPr>
          <p:cNvSpPr/>
          <p:nvPr/>
        </p:nvSpPr>
        <p:spPr>
          <a:xfrm>
            <a:off x="6429388" y="3000372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>
            <a:hlinkClick r:id="rId7" action="ppaction://hlinksldjump"/>
          </p:cNvPr>
          <p:cNvSpPr/>
          <p:nvPr/>
        </p:nvSpPr>
        <p:spPr>
          <a:xfrm>
            <a:off x="2143108" y="3071810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>
            <a:hlinkClick r:id="rId8" action="ppaction://hlinksldjump"/>
          </p:cNvPr>
          <p:cNvSpPr/>
          <p:nvPr/>
        </p:nvSpPr>
        <p:spPr>
          <a:xfrm>
            <a:off x="5786446" y="1500174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hlinkClick r:id="rId9" action="ppaction://hlinksldjump"/>
          </p:cNvPr>
          <p:cNvSpPr/>
          <p:nvPr/>
        </p:nvSpPr>
        <p:spPr>
          <a:xfrm>
            <a:off x="2714612" y="1571612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hlinkClick r:id="rId10" action="ppaction://hlinksldjump"/>
          </p:cNvPr>
          <p:cNvSpPr/>
          <p:nvPr/>
        </p:nvSpPr>
        <p:spPr>
          <a:xfrm>
            <a:off x="2714612" y="4500570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>
            <a:hlinkClick r:id="rId11" action="ppaction://hlinksldjump"/>
          </p:cNvPr>
          <p:cNvSpPr/>
          <p:nvPr/>
        </p:nvSpPr>
        <p:spPr>
          <a:xfrm>
            <a:off x="5929322" y="4500570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hlinkClick r:id="rId12" action="ppaction://hlinksldjump"/>
          </p:cNvPr>
          <p:cNvSpPr/>
          <p:nvPr/>
        </p:nvSpPr>
        <p:spPr>
          <a:xfrm>
            <a:off x="5143504" y="1071546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>
            <a:hlinkClick r:id="rId13" action="ppaction://hlinksldjump"/>
          </p:cNvPr>
          <p:cNvSpPr/>
          <p:nvPr/>
        </p:nvSpPr>
        <p:spPr>
          <a:xfrm>
            <a:off x="3428992" y="1071546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>
            <a:hlinkClick r:id="rId14" action="ppaction://hlinksldjump"/>
          </p:cNvPr>
          <p:cNvSpPr/>
          <p:nvPr/>
        </p:nvSpPr>
        <p:spPr>
          <a:xfrm>
            <a:off x="2285984" y="2285992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>
            <a:hlinkClick r:id="rId15" action="ppaction://hlinksldjump"/>
          </p:cNvPr>
          <p:cNvSpPr/>
          <p:nvPr/>
        </p:nvSpPr>
        <p:spPr>
          <a:xfrm>
            <a:off x="6286512" y="2214554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Овал 22">
            <a:hlinkClick r:id="rId16" action="ppaction://hlinksldjump"/>
          </p:cNvPr>
          <p:cNvSpPr/>
          <p:nvPr/>
        </p:nvSpPr>
        <p:spPr>
          <a:xfrm>
            <a:off x="6357950" y="3786190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>
            <a:hlinkClick r:id="rId17" action="ppaction://hlinksldjump"/>
          </p:cNvPr>
          <p:cNvSpPr/>
          <p:nvPr/>
        </p:nvSpPr>
        <p:spPr>
          <a:xfrm>
            <a:off x="2285984" y="3857628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>
            <a:hlinkClick r:id="rId18" action="ppaction://hlinksldjump"/>
          </p:cNvPr>
          <p:cNvSpPr/>
          <p:nvPr/>
        </p:nvSpPr>
        <p:spPr>
          <a:xfrm>
            <a:off x="5214942" y="5000636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>
            <a:hlinkClick r:id="rId19" action="ppaction://hlinksldjump"/>
          </p:cNvPr>
          <p:cNvSpPr/>
          <p:nvPr/>
        </p:nvSpPr>
        <p:spPr>
          <a:xfrm>
            <a:off x="3428992" y="5072074"/>
            <a:ext cx="571504" cy="57150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" name="Группа 26"/>
          <p:cNvGrpSpPr/>
          <p:nvPr/>
        </p:nvGrpSpPr>
        <p:grpSpPr>
          <a:xfrm rot="2568474">
            <a:off x="2784610" y="1570172"/>
            <a:ext cx="3672000" cy="3672000"/>
            <a:chOff x="2786050" y="1500174"/>
            <a:chExt cx="3672000" cy="3672000"/>
          </a:xfrm>
        </p:grpSpPr>
        <p:grpSp>
          <p:nvGrpSpPr>
            <p:cNvPr id="10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0" name="Выноска с четырьмя стрелками 2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1" name="Равнобедренный треугольник 3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31"/>
          <p:cNvGrpSpPr/>
          <p:nvPr/>
        </p:nvGrpSpPr>
        <p:grpSpPr>
          <a:xfrm rot="13568796">
            <a:off x="2760423" y="1568577"/>
            <a:ext cx="3672000" cy="3672000"/>
            <a:chOff x="2786050" y="1500174"/>
            <a:chExt cx="3672000" cy="3672000"/>
          </a:xfrm>
        </p:grpSpPr>
        <p:grpSp>
          <p:nvGrpSpPr>
            <p:cNvPr id="2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35" name="Выноска с четырьмя стрелками 3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6" name="Равнобедренный треугольник 3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2" name="Группа 36"/>
          <p:cNvGrpSpPr/>
          <p:nvPr/>
        </p:nvGrpSpPr>
        <p:grpSpPr>
          <a:xfrm rot="162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3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0" name="Выноска с четырьмя стрелками 3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1" name="Равнобедренный треугольник 4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9" name="Овал 3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7" name="Группа 41"/>
          <p:cNvGrpSpPr/>
          <p:nvPr/>
        </p:nvGrpSpPr>
        <p:grpSpPr>
          <a:xfrm rot="9303429">
            <a:off x="2785996" y="1500118"/>
            <a:ext cx="3672000" cy="3672000"/>
            <a:chOff x="2786050" y="1500174"/>
            <a:chExt cx="3672000" cy="3672000"/>
          </a:xfrm>
        </p:grpSpPr>
        <p:grpSp>
          <p:nvGrpSpPr>
            <p:cNvPr id="3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45" name="Выноска с четырьмя стрелками 4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2" name="Группа 46"/>
          <p:cNvGrpSpPr/>
          <p:nvPr/>
        </p:nvGrpSpPr>
        <p:grpSpPr>
          <a:xfrm rot="108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0" name="Выноска с четырьмя стрелками 4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9" name="Овал 4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7" name="Группа 51"/>
          <p:cNvGrpSpPr/>
          <p:nvPr/>
        </p:nvGrpSpPr>
        <p:grpSpPr>
          <a:xfrm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4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55" name="Выноска с четырьмя стрелками 5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2" name="Группа 56"/>
          <p:cNvGrpSpPr/>
          <p:nvPr/>
        </p:nvGrpSpPr>
        <p:grpSpPr>
          <a:xfrm rot="540000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0" name="Выноска с четырьмя стрелками 5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1" name="Равнобедренный треугольник 6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59" name="Овал 5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61"/>
          <p:cNvGrpSpPr/>
          <p:nvPr/>
        </p:nvGrpSpPr>
        <p:grpSpPr>
          <a:xfrm rot="8050660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5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65" name="Выноска с четырьмя стрелками 64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4" name="Овал 63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2" name="Группа 66"/>
          <p:cNvGrpSpPr/>
          <p:nvPr/>
        </p:nvGrpSpPr>
        <p:grpSpPr>
          <a:xfrm rot="20092168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0" name="Выноска с четырьмя стрелками 69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9" name="Овал 68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7" name="Группа 72"/>
          <p:cNvGrpSpPr/>
          <p:nvPr/>
        </p:nvGrpSpPr>
        <p:grpSpPr>
          <a:xfrm rot="125648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6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76" name="Выноска с четырьмя стрелками 7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75" name="Овал 7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2" name="Группа 77"/>
          <p:cNvGrpSpPr/>
          <p:nvPr/>
        </p:nvGrpSpPr>
        <p:grpSpPr>
          <a:xfrm rot="3831152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1" name="Выноска с четырьмя стрелками 8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80" name="Овал 7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4" name="Группа 82"/>
          <p:cNvGrpSpPr/>
          <p:nvPr/>
        </p:nvGrpSpPr>
        <p:grpSpPr>
          <a:xfrm rot="6627866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78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86" name="Выноска с четырьмя стрелками 85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85" name="Овал 8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9" name="Группа 87"/>
          <p:cNvGrpSpPr/>
          <p:nvPr/>
        </p:nvGrpSpPr>
        <p:grpSpPr>
          <a:xfrm rot="1206343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8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91" name="Выноска с четырьмя стрелками 9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2" name="Равнобедренный треугольник 9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0" name="Овал 8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4" name="Группа 92"/>
          <p:cNvGrpSpPr/>
          <p:nvPr/>
        </p:nvGrpSpPr>
        <p:grpSpPr>
          <a:xfrm rot="18732571">
            <a:off x="2760568" y="1470481"/>
            <a:ext cx="3672000" cy="3679879"/>
            <a:chOff x="2735091" y="1500174"/>
            <a:chExt cx="3672000" cy="3679879"/>
          </a:xfrm>
        </p:grpSpPr>
        <p:grpSp>
          <p:nvGrpSpPr>
            <p:cNvPr id="88" name="Группа 7"/>
            <p:cNvGrpSpPr/>
            <p:nvPr/>
          </p:nvGrpSpPr>
          <p:grpSpPr>
            <a:xfrm>
              <a:off x="2735091" y="1500174"/>
              <a:ext cx="3672000" cy="3679879"/>
              <a:chOff x="2735091" y="1500174"/>
              <a:chExt cx="3672000" cy="3679879"/>
            </a:xfrm>
            <a:solidFill>
              <a:srgbClr val="FF0000"/>
            </a:solidFill>
          </p:grpSpPr>
          <p:sp>
            <p:nvSpPr>
              <p:cNvPr id="96" name="Выноска с четырьмя стрелками 95"/>
              <p:cNvSpPr/>
              <p:nvPr/>
            </p:nvSpPr>
            <p:spPr>
              <a:xfrm>
                <a:off x="2735091" y="1508053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7" name="Равнобедренный треугольник 96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5" name="Овал 94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9" name="Группа 97"/>
          <p:cNvGrpSpPr/>
          <p:nvPr/>
        </p:nvGrpSpPr>
        <p:grpSpPr>
          <a:xfrm rot="14701175">
            <a:off x="2786050" y="1500174"/>
            <a:ext cx="3672000" cy="3672000"/>
            <a:chOff x="2786050" y="1500174"/>
            <a:chExt cx="3672000" cy="3672000"/>
          </a:xfrm>
        </p:grpSpPr>
        <p:grpSp>
          <p:nvGrpSpPr>
            <p:cNvPr id="93" name="Группа 7"/>
            <p:cNvGrpSpPr/>
            <p:nvPr/>
          </p:nvGrpSpPr>
          <p:grpSpPr>
            <a:xfrm>
              <a:off x="2786050" y="1500174"/>
              <a:ext cx="3672000" cy="3672000"/>
              <a:chOff x="2786050" y="1500174"/>
              <a:chExt cx="3672000" cy="3672000"/>
            </a:xfrm>
            <a:solidFill>
              <a:srgbClr val="FF0000"/>
            </a:solidFill>
          </p:grpSpPr>
          <p:sp>
            <p:nvSpPr>
              <p:cNvPr id="101" name="Выноска с четырьмя стрелками 100"/>
              <p:cNvSpPr/>
              <p:nvPr/>
            </p:nvSpPr>
            <p:spPr>
              <a:xfrm>
                <a:off x="2786050" y="1500174"/>
                <a:ext cx="3672000" cy="3672000"/>
              </a:xfrm>
              <a:prstGeom prst="quadArrowCallout">
                <a:avLst>
                  <a:gd name="adj1" fmla="val 6468"/>
                  <a:gd name="adj2" fmla="val 9814"/>
                  <a:gd name="adj3" fmla="val 22866"/>
                  <a:gd name="adj4" fmla="val 13282"/>
                </a:avLst>
              </a:prstGeom>
              <a:gradFill>
                <a:gsLst>
                  <a:gs pos="0">
                    <a:srgbClr val="FF0000"/>
                  </a:gs>
                  <a:gs pos="5000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2" name="Равнобедренный треугольник 101"/>
              <p:cNvSpPr/>
              <p:nvPr/>
            </p:nvSpPr>
            <p:spPr>
              <a:xfrm>
                <a:off x="4286248" y="1500174"/>
                <a:ext cx="684000" cy="828000"/>
              </a:xfrm>
              <a:prstGeom prst="triangle">
                <a:avLst/>
              </a:prstGeom>
              <a:grpFill/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4429124" y="3143248"/>
              <a:ext cx="357190" cy="35719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41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360000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7900000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4700000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600000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720000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5200000">
                                      <p:cBhvr>
                                        <p:cTn id="1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080000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2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900000">
                                      <p:cBhvr>
                                        <p:cTn id="2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800000">
                                      <p:cBhvr>
                                        <p:cTn id="2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600000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3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785794"/>
            <a:ext cx="806740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скольких метрах от мяча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время штрафного удара в футболе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должна находиться «стенка»?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5589240"/>
            <a:ext cx="2095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девяти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41369" y="14782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233582">
            <a:off x="595979" y="897363"/>
            <a:ext cx="75751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485776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Этот торговец рыбными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сетями набросил сеть  на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ворота</a:t>
            </a: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48982" cy="2664296"/>
          </a:xfrm>
        </p:spPr>
        <p:txBody>
          <a:bodyPr>
            <a:noAutofit/>
          </a:bodyPr>
          <a:lstStyle/>
          <a:p>
            <a:pPr lvl="0" algn="just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Рассказывают, что в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XIX 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веке в Англии на одном футбольном матче в спорный момент судья не засчитал гол. Один болельщик-торговец тут же предложил решение спора при помощи своего товара, что повлекло за собой изменение футбольных правил. Что он предложил?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58204" cy="2088232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Сейчас 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форма вратаря по цвету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отличаться от формы его товарищей по команде. А до 1913 года вратаря отличала лишь эта деталь одежды. Какая? 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5534561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Кепка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78595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называли футбол в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b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конце 19 века?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21747" y="4653136"/>
            <a:ext cx="61222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«Ножной мяч», </a:t>
            </a:r>
          </a:p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«английская игра на воздухе»</a:t>
            </a:r>
            <a:endParaRPr lang="ru-RU" sz="36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785794"/>
            <a:ext cx="8462744" cy="134706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Кто из футболистов утверждал, что "играть надо ногами,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думать –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головой»?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5373216"/>
            <a:ext cx="1179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Пеле</a:t>
            </a:r>
            <a:endParaRPr lang="ru-RU" sz="36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28601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 какого числа геометрических фигур состоит поверхность футбольного мяча? 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786454"/>
            <a:ext cx="7804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пятиугольников и 20 шестиугольников</a:t>
            </a:r>
            <a:endParaRPr lang="ru-RU" sz="3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2048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404664"/>
            <a:ext cx="8320438" cy="208823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Этот удар ввели в правила футбола в 1872 году. Какой?</a:t>
            </a: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5661248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Угловой удар</a:t>
            </a:r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71437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Ответ появляется при щелчке по вопросу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6000768"/>
            <a:ext cx="642942" cy="714380"/>
          </a:xfrm>
          <a:prstGeom prst="actionButtonHom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14512"/>
          </a:xfrm>
        </p:spPr>
        <p:txBody>
          <a:bodyPr>
            <a:noAutofit/>
          </a:bodyPr>
          <a:lstStyle/>
          <a:p>
            <a:pPr lvl="0" algn="just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Сколько игроков одной футбольной команды должен удалить судья, чтобы игра тут же закончилась?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5643578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38148" y="4714884"/>
            <a:ext cx="5926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 т.к 7-минимальное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кол-во </a:t>
            </a:r>
            <a:endParaRPr lang="ru-RU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игроков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одной команды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961</TotalTime>
  <Words>321</Words>
  <Application>Microsoft Office PowerPoint</Application>
  <PresentationFormat>Экран (4:3)</PresentationFormat>
  <Paragraphs>85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ИСТОРИЯ ФУТБОЛА</vt:lpstr>
      <vt:lpstr>Слайд 2</vt:lpstr>
      <vt:lpstr> Рассказывают, что в XIX веке в Англии на одном футбольном матче в спорный момент судья не засчитал гол. Один болельщик-торговец тут же предложил решение спора при помощи своего товара, что повлекло за собой изменение футбольных правил. Что он предложил?</vt:lpstr>
      <vt:lpstr>  Сейчас  форма вратаря по цвету должна отличаться от формы его товарищей по команде. А до 1913 года вратаря отличала лишь эта деталь одежды. Какая?  </vt:lpstr>
      <vt:lpstr>  Как называли футбол в России  в конце 19 века? </vt:lpstr>
      <vt:lpstr>  Кто из футболистов утверждал, что "играть надо ногами, а думать – головой»?   </vt:lpstr>
      <vt:lpstr> Из какого числа геометрических фигур состоит поверхность футбольного мяча?  </vt:lpstr>
      <vt:lpstr>   Этот удар ввели в правила футбола в 1872 году. Какой?  </vt:lpstr>
      <vt:lpstr>Сколько игроков одной футбольной команды должен удалить судья, чтобы игра тут же закончилась?</vt:lpstr>
      <vt:lpstr>В Санкт-Петербурге есть много скульптурных изображений львов, перекатывающих лапами огромные каменные или чугунные шары. В 60-е годы прошлого века в народе все их называли памятниками одному человеку. Какому?</vt:lpstr>
      <vt:lpstr>Как называется парфюмерия из плохого судьи?</vt:lpstr>
      <vt:lpstr> По традиции, футболистов «Спартака» зовут «красно-белыми», динамовцев – «сине-белыми». А вот они- «черно-белые». Кто они?</vt:lpstr>
      <vt:lpstr> Назовите первый только футбольный стадион в Москве?</vt:lpstr>
      <vt:lpstr>.  Сколько шагов с мячом в руках разрешается делать вратарю?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Георгий</dc:creator>
  <cp:lastModifiedBy>1</cp:lastModifiedBy>
  <cp:revision>104</cp:revision>
  <dcterms:created xsi:type="dcterms:W3CDTF">2010-02-14T08:29:43Z</dcterms:created>
  <dcterms:modified xsi:type="dcterms:W3CDTF">2017-02-27T11:56:22Z</dcterms:modified>
</cp:coreProperties>
</file>